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44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0B3C-F9FB-5F45-B58B-853F75A31C66}" type="datetime1">
              <a:rPr lang="en-US" smtClean="0"/>
              <a:t>6/28/2024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4832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6CA8-AFE3-1044-82B9-5C51385FF486}" type="datetime1">
              <a:rPr lang="en-US" smtClean="0"/>
              <a:t>6/28/2024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050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122-9A9A-E146-BF7D-356C20228B07}" type="datetime1">
              <a:rPr lang="en-US" smtClean="0"/>
              <a:t>6/28/2024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982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2" y="1226128"/>
            <a:ext cx="10643755" cy="9113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Header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074" y="2407521"/>
            <a:ext cx="5198919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1085" y="2407521"/>
            <a:ext cx="5198919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6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D8929DC-ABE9-4B31-816A-840B7C28DBBC}"/>
              </a:ext>
            </a:extLst>
          </p:cNvPr>
          <p:cNvSpPr/>
          <p:nvPr userDrawn="1"/>
        </p:nvSpPr>
        <p:spPr>
          <a:xfrm>
            <a:off x="-2088107" y="24064"/>
            <a:ext cx="2003883" cy="6785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450"/>
              </a:spcAft>
              <a:buFont typeface="+mj-lt"/>
              <a:buNone/>
              <a:tabLst>
                <a:tab pos="149126" algn="l"/>
              </a:tabLst>
            </a:pPr>
            <a:r>
              <a:rPr lang="en-GB" sz="900" b="0" i="1" u="none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Headline and content, 2 columns: </a:t>
            </a:r>
            <a:r>
              <a:rPr lang="en-GB" sz="900" b="0" i="0" u="none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one or two-row headline and content in two columns (text, picture, diagram, film etc.). You can also insert a caption</a:t>
            </a:r>
            <a:r>
              <a:rPr lang="en-GB" sz="900" b="0" i="1" u="none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900" b="0" i="0" u="none" noProof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8EE2-FB60-1B44-9595-6CBAE32911BC}" type="datetime1">
              <a:rPr lang="en-US" smtClean="0"/>
              <a:t>6/28/2024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336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BC40-07F1-FD42-BE76-AF157F19DE88}" type="datetime1">
              <a:rPr lang="en-US" smtClean="0"/>
              <a:t>6/28/2024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341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ACB9-9273-194E-99AF-4185AC6C8DCD}" type="datetime1">
              <a:rPr lang="en-US" smtClean="0"/>
              <a:t>6/28/2024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887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2F50-1465-F747-A310-9069A4F645BA}" type="datetime1">
              <a:rPr lang="en-US" smtClean="0"/>
              <a:t>6/28/2024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985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8C83-0B55-6843-A166-348A393533DF}" type="datetime1">
              <a:rPr lang="en-US" smtClean="0"/>
              <a:t>6/28/2024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472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5244-CC9F-744E-83FF-CF6E6EC00D54}" type="datetime1">
              <a:rPr lang="en-US" smtClean="0"/>
              <a:t>6/28/2024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87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44A-6015-1C4A-8B8E-F344C49EA24D}" type="datetime1">
              <a:rPr lang="en-US" smtClean="0"/>
              <a:t>6/28/2024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69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A3EB-1CAD-1348-B4E7-B1A01DB1C850}" type="datetime1">
              <a:rPr lang="en-US" smtClean="0"/>
              <a:t>6/28/2024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IITA Organization Confidential 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3925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BB55-6878-4547-9F6B-505959982AAE}" type="datetime1">
              <a:rPr lang="en-US" smtClean="0"/>
              <a:t>6/28/2024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IITA Organization Confidential 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110B-09AD-49E2-A584-117CCED553D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891848" y="6586666"/>
            <a:ext cx="4300152" cy="27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6586665"/>
            <a:ext cx="7891848" cy="2776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2009D1-902E-49EE-97C5-27D36EFFC1CC}"/>
              </a:ext>
            </a:extLst>
          </p:cNvPr>
          <p:cNvSpPr/>
          <p:nvPr userDrawn="1"/>
        </p:nvSpPr>
        <p:spPr>
          <a:xfrm>
            <a:off x="609953" y="6616947"/>
            <a:ext cx="3025700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IITA is a member of the CGIAR System Organization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CF601-7167-45A7-8D5C-84A9BF14059E}"/>
              </a:ext>
            </a:extLst>
          </p:cNvPr>
          <p:cNvSpPr/>
          <p:nvPr userDrawn="1"/>
        </p:nvSpPr>
        <p:spPr>
          <a:xfrm>
            <a:off x="8952657" y="6602721"/>
            <a:ext cx="1962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www.iita.org | www.cgiar.org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3059"/>
            <a:ext cx="4690515" cy="1654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56" y="496081"/>
            <a:ext cx="3343336" cy="8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5310-F7C0-4D5F-BC23-6DA2E918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246" y="365125"/>
            <a:ext cx="5477539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latin typeface="Abhaya Libre SemiBold" panose="02000703000000000000" pitchFamily="2" charset="0"/>
                <a:cs typeface="Abhaya Libre SemiBold" panose="02000703000000000000" pitchFamily="2" charset="0"/>
              </a:rPr>
              <a:t>NARO-IITA RELEASED BANANA VARIETY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D5264-6F56-4BDD-B0FB-1C865849E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8685"/>
            <a:ext cx="60198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KABANA 6H  (NARITA 7/M9/</a:t>
            </a:r>
            <a:r>
              <a:rPr lang="en-GB" b="1" dirty="0" err="1"/>
              <a:t>Kiwangaazi</a:t>
            </a:r>
            <a:r>
              <a:rPr lang="en-GB" b="1" dirty="0"/>
              <a:t> )</a:t>
            </a:r>
          </a:p>
          <a:p>
            <a:pPr marL="0" indent="0">
              <a:buNone/>
            </a:pPr>
            <a:r>
              <a:rPr lang="en-GB" dirty="0"/>
              <a:t>Year of release: 2010</a:t>
            </a:r>
          </a:p>
          <a:p>
            <a:pPr marL="0" indent="0">
              <a:buNone/>
            </a:pPr>
            <a:r>
              <a:rPr lang="en-GB" dirty="0"/>
              <a:t>Best for: Cooking</a:t>
            </a:r>
          </a:p>
          <a:p>
            <a:r>
              <a:rPr lang="en-GB" b="1" dirty="0"/>
              <a:t>Special Attributes:</a:t>
            </a:r>
          </a:p>
          <a:p>
            <a:r>
              <a:rPr lang="en-GB" dirty="0"/>
              <a:t>Tolerant to black Sigatoka (leaf spot disease).</a:t>
            </a:r>
          </a:p>
          <a:p>
            <a:r>
              <a:rPr lang="en-GB" dirty="0"/>
              <a:t>Tolerant to banana weevils (insects that reduce plantation longevity).</a:t>
            </a:r>
          </a:p>
          <a:p>
            <a:r>
              <a:rPr lang="en-GB" dirty="0"/>
              <a:t>Tolerant to nematodes (invisible worms that cause root rotting and toppling.</a:t>
            </a:r>
          </a:p>
          <a:p>
            <a:r>
              <a:rPr lang="en-GB" dirty="0"/>
              <a:t>Bunch weight 57.7kg</a:t>
            </a:r>
          </a:p>
          <a:p>
            <a:r>
              <a:rPr lang="en-GB" dirty="0"/>
              <a:t>Yield potential 60 tons/ha/year</a:t>
            </a:r>
          </a:p>
          <a:p>
            <a:r>
              <a:rPr lang="en-GB" dirty="0"/>
              <a:t>Acceptability level at 3.5/6</a:t>
            </a:r>
          </a:p>
          <a:p>
            <a:r>
              <a:rPr lang="en-GB" dirty="0"/>
              <a:t>Economic return ha/yr </a:t>
            </a:r>
            <a:r>
              <a:rPr lang="en-GB" dirty="0" err="1"/>
              <a:t>Ugx</a:t>
            </a:r>
            <a:r>
              <a:rPr lang="en-GB" dirty="0"/>
              <a:t> 18,000,000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E603-EE6F-4A98-AA96-FD5655DF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6BB-05F8-4239-AAE1-605498ABD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DD901-9E2D-4E15-9D59-2EED3059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60BD-E91C-4BA4-B70D-B11D62485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16C0B-5938-47FA-A509-AF0CF1E37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15" y="2147776"/>
            <a:ext cx="2884653" cy="4385945"/>
          </a:xfrm>
          <a:prstGeom prst="rect">
            <a:avLst/>
          </a:prstGeom>
        </p:spPr>
      </p:pic>
      <p:pic>
        <p:nvPicPr>
          <p:cNvPr id="6" name="Picture 2" descr="NARO Uganda - Home | Facebook">
            <a:extLst>
              <a:ext uri="{FF2B5EF4-FFF2-40B4-BE49-F238E27FC236}">
                <a16:creationId xmlns:a16="http://schemas.microsoft.com/office/drawing/2014/main" id="{FDAB4F6E-1DE3-3259-17FD-075D89D0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09" y="116921"/>
            <a:ext cx="1642804" cy="20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080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Abhaya Libre SemiBold</vt:lpstr>
      <vt:lpstr>Arial</vt:lpstr>
      <vt:lpstr>Calibri</vt:lpstr>
      <vt:lpstr>Calibri Light</vt:lpstr>
      <vt:lpstr>Custom Design</vt:lpstr>
      <vt:lpstr>NARO-IITA RELEASED BANANA VARIETY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Batte, Michael (IITA)</dc:creator>
  <cp:lastModifiedBy>Batte, Michael (IITA)</cp:lastModifiedBy>
  <cp:revision>1</cp:revision>
  <dcterms:created xsi:type="dcterms:W3CDTF">2024-06-28T19:14:00Z</dcterms:created>
  <dcterms:modified xsi:type="dcterms:W3CDTF">2024-06-28T19:26:33Z</dcterms:modified>
</cp:coreProperties>
</file>